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51" r:id="rId1"/>
  </p:sldMasterIdLst>
  <p:sldIdLst>
    <p:sldId id="256" r:id="rId2"/>
    <p:sldId id="257" r:id="rId3"/>
    <p:sldId id="258" r:id="rId4"/>
    <p:sldId id="259" r:id="rId5"/>
    <p:sldId id="261" r:id="rId6"/>
    <p:sldId id="272" r:id="rId7"/>
    <p:sldId id="260" r:id="rId8"/>
    <p:sldId id="262" r:id="rId9"/>
    <p:sldId id="263" r:id="rId10"/>
    <p:sldId id="264" r:id="rId11"/>
    <p:sldId id="265" r:id="rId12"/>
    <p:sldId id="268" r:id="rId13"/>
    <p:sldId id="267" r:id="rId14"/>
    <p:sldId id="273" r:id="rId15"/>
    <p:sldId id="274" r:id="rId16"/>
    <p:sldId id="266" r:id="rId17"/>
    <p:sldId id="270" r:id="rId18"/>
    <p:sldId id="271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A0D2ADD-877B-4563-8B24-12DD31C77844}">
          <p14:sldIdLst>
            <p14:sldId id="256"/>
            <p14:sldId id="257"/>
            <p14:sldId id="258"/>
            <p14:sldId id="259"/>
            <p14:sldId id="261"/>
            <p14:sldId id="272"/>
            <p14:sldId id="260"/>
            <p14:sldId id="262"/>
            <p14:sldId id="263"/>
            <p14:sldId id="264"/>
            <p14:sldId id="265"/>
            <p14:sldId id="268"/>
            <p14:sldId id="267"/>
            <p14:sldId id="273"/>
            <p14:sldId id="274"/>
            <p14:sldId id="266"/>
            <p14:sldId id="270"/>
            <p14:sldId id="27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8" d="100"/>
          <a:sy n="68" d="100"/>
        </p:scale>
        <p:origin x="616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3F103-BC34-4FE4-A40E-EDDEECFDA5D0}" type="datetimeFigureOut">
              <a:rPr lang="en-US" smtClean="0"/>
              <a:pPr/>
              <a:t>11/19/2018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0814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11/19/2018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228495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11/19/2018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5240636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11/19/2018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63787654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11/19/2018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9459489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11/19/2018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1437574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11/19/2018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9834724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6D93-FCAC-47E0-A2EE-787E62CA814C}" type="datetimeFigureOut">
              <a:rPr lang="en-US" smtClean="0"/>
              <a:t>11/19/2018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00836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879A6-0FD0-4734-A311-86BFCA472E6E}" type="datetimeFigureOut">
              <a:rPr lang="en-US" smtClean="0"/>
              <a:t>11/19/2018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16577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smtClean="0"/>
              <a:t>11/19/2018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8067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6425-0181-43F2-84FC-787E803FD2F8}" type="datetimeFigureOut">
              <a:rPr lang="en-US" smtClean="0"/>
              <a:t>11/19/2018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09295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smtClean="0"/>
              <a:t>11/19/2018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94582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smtClean="0"/>
              <a:t>11/19/2018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24815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smtClean="0"/>
              <a:t>11/19/2018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82709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smtClean="0"/>
              <a:t>11/19/2018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86633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86A4C-8E40-4F87-A4F0-01A0687C5742}" type="datetimeFigureOut">
              <a:rPr lang="en-US" smtClean="0"/>
              <a:t>11/19/2018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20277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FigureOut">
              <a:rPr lang="en-US" smtClean="0"/>
              <a:t>11/19/2018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62740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2BE451C3-0FF4-47C4-B829-773ADF60F88C}" type="datetimeFigureOut">
              <a:rPr lang="en-US" smtClean="0"/>
              <a:t>11/19/2018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56783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2" r:id="rId1"/>
    <p:sldLayoutId id="2147483753" r:id="rId2"/>
    <p:sldLayoutId id="2147483754" r:id="rId3"/>
    <p:sldLayoutId id="2147483755" r:id="rId4"/>
    <p:sldLayoutId id="2147483756" r:id="rId5"/>
    <p:sldLayoutId id="2147483757" r:id="rId6"/>
    <p:sldLayoutId id="2147483758" r:id="rId7"/>
    <p:sldLayoutId id="2147483759" r:id="rId8"/>
    <p:sldLayoutId id="2147483760" r:id="rId9"/>
    <p:sldLayoutId id="2147483761" r:id="rId10"/>
    <p:sldLayoutId id="2147483762" r:id="rId11"/>
    <p:sldLayoutId id="2147483763" r:id="rId12"/>
    <p:sldLayoutId id="2147483764" r:id="rId13"/>
    <p:sldLayoutId id="2147483765" r:id="rId14"/>
    <p:sldLayoutId id="2147483766" r:id="rId15"/>
    <p:sldLayoutId id="2147483767" r:id="rId16"/>
    <p:sldLayoutId id="2147483768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D86E8F-7160-4B7F-B834-C7481DD960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83171" y="750217"/>
            <a:ext cx="8825658" cy="2436043"/>
          </a:xfrm>
        </p:spPr>
        <p:txBody>
          <a:bodyPr/>
          <a:lstStyle/>
          <a:p>
            <a:r>
              <a:rPr lang="en-US" sz="6000" dirty="0"/>
              <a:t>Gesture Recognition Using Deep Learning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8EC8AC-4D17-4E01-9773-13A428B8BB52}"/>
              </a:ext>
            </a:extLst>
          </p:cNvPr>
          <p:cNvSpPr txBox="1"/>
          <p:nvPr/>
        </p:nvSpPr>
        <p:spPr>
          <a:xfrm>
            <a:off x="8105607" y="4119513"/>
            <a:ext cx="24032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Malhar Patwari</a:t>
            </a:r>
          </a:p>
          <a:p>
            <a:r>
              <a:rPr lang="en-US" sz="2400" b="1" dirty="0"/>
              <a:t>	     </a:t>
            </a:r>
            <a:r>
              <a:rPr lang="en-US" sz="2000" b="1" dirty="0"/>
              <a:t>A20410420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FC6975-9AD2-44CE-A3A2-BC997D1A0019}"/>
              </a:ext>
            </a:extLst>
          </p:cNvPr>
          <p:cNvSpPr txBox="1"/>
          <p:nvPr/>
        </p:nvSpPr>
        <p:spPr>
          <a:xfrm>
            <a:off x="8105607" y="5276786"/>
            <a:ext cx="242245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Herick Asmani</a:t>
            </a:r>
          </a:p>
          <a:p>
            <a:r>
              <a:rPr lang="en-US" sz="2400" b="1" dirty="0"/>
              <a:t>	    </a:t>
            </a:r>
            <a:r>
              <a:rPr lang="en-US" sz="2000" b="1" dirty="0"/>
              <a:t>A20399752</a:t>
            </a:r>
          </a:p>
        </p:txBody>
      </p:sp>
    </p:spTree>
    <p:extLst>
      <p:ext uri="{BB962C8B-B14F-4D97-AF65-F5344CB8AC3E}">
        <p14:creationId xmlns:p14="http://schemas.microsoft.com/office/powerpoint/2010/main" val="15212897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CE78DE-D9FF-4256-9F33-69F00143B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46A69E-99A2-4A68-95D8-EAB588AF55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5201" y="1555337"/>
            <a:ext cx="8946541" cy="419548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	Best Model parameters with using SMRF</a:t>
            </a:r>
          </a:p>
          <a:p>
            <a:pPr marL="0" indent="0">
              <a:buNone/>
            </a:pPr>
            <a:r>
              <a:rPr lang="en-US" dirty="0"/>
              <a:t>		Data: Training : 700 videos , each having 5 frames</a:t>
            </a:r>
          </a:p>
          <a:p>
            <a:pPr marL="0" indent="0">
              <a:buNone/>
            </a:pPr>
            <a:r>
              <a:rPr lang="en-US" dirty="0"/>
              <a:t>		Validation : 700 videos , each having 5 frames</a:t>
            </a:r>
          </a:p>
          <a:p>
            <a:pPr marL="0" indent="0">
              <a:buNone/>
            </a:pPr>
            <a:r>
              <a:rPr lang="en-US" dirty="0"/>
              <a:t>		Testing : 700 videos , each having 5 frames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E9A8708-745B-4518-BB90-00F578EA3A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2147285"/>
              </p:ext>
            </p:extLst>
          </p:nvPr>
        </p:nvGraphicFramePr>
        <p:xfrm>
          <a:off x="1882279" y="3639127"/>
          <a:ext cx="5418666" cy="29899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3695926635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28566352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Parameter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alpha val="5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Value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alpha val="54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38716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2D convolution layer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alpha val="5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alpha val="54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6049468"/>
                  </a:ext>
                </a:extLst>
              </a:tr>
              <a:tr h="399138">
                <a:tc>
                  <a:txBody>
                    <a:bodyPr/>
                    <a:lstStyle/>
                    <a:p>
                      <a:r>
                        <a:rPr lang="en-US" dirty="0"/>
                        <a:t>Max pooling layer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alpha val="5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alpha val="54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81435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LSTM units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alpha val="5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alpha val="54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62852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Optimizer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alpha val="5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Adam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alpha val="54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16624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Dropout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alpha val="5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alpha val="54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61020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Epoch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alpha val="5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alpha val="54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72340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Batch size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alpha val="5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alpha val="54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0637164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9D5B279E-4ABA-4D3B-B36F-A6F5104034C5}"/>
              </a:ext>
            </a:extLst>
          </p:cNvPr>
          <p:cNvSpPr txBox="1"/>
          <p:nvPr/>
        </p:nvSpPr>
        <p:spPr>
          <a:xfrm>
            <a:off x="7772943" y="3912124"/>
            <a:ext cx="4097597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Train Accuracy:                99.29%</a:t>
            </a:r>
          </a:p>
          <a:p>
            <a:r>
              <a:rPr lang="en-US" sz="2000" dirty="0"/>
              <a:t>Validation Accuracy :     90%</a:t>
            </a:r>
          </a:p>
          <a:p>
            <a:r>
              <a:rPr lang="en-US" sz="2000" dirty="0"/>
              <a:t>Test Accuracy :                 98%</a:t>
            </a:r>
          </a:p>
          <a:p>
            <a:endParaRPr lang="en-US" sz="2000" dirty="0"/>
          </a:p>
          <a:p>
            <a:r>
              <a:rPr lang="en-US" sz="2000" dirty="0"/>
              <a:t>Test Precision :			     0.97   </a:t>
            </a:r>
          </a:p>
          <a:p>
            <a:r>
              <a:rPr lang="en-US" sz="2000" dirty="0"/>
              <a:t>Test Recall : 			     0.97</a:t>
            </a:r>
          </a:p>
          <a:p>
            <a:r>
              <a:rPr lang="en-US" sz="2000" dirty="0"/>
              <a:t>Test F1 Score: 			     0.97</a:t>
            </a:r>
          </a:p>
        </p:txBody>
      </p:sp>
    </p:spTree>
    <p:extLst>
      <p:ext uri="{BB962C8B-B14F-4D97-AF65-F5344CB8AC3E}">
        <p14:creationId xmlns:p14="http://schemas.microsoft.com/office/powerpoint/2010/main" val="40267653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0C6B41-6D44-43B0-A1A2-FB4628800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421E6A-01A7-48AE-9399-3B38F42FD3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2483" y="1515591"/>
            <a:ext cx="8946541" cy="419548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Graphs: </a:t>
            </a:r>
          </a:p>
          <a:p>
            <a:pPr marL="0" indent="0">
              <a:buNone/>
            </a:pPr>
            <a:r>
              <a:rPr lang="en-US" dirty="0"/>
              <a:t>		     Accuracy vs epoch					 loss vs epoch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Precision , Recall, f1 score, support: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7B1923-18FC-4AC9-8C8C-26E409CA1F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2976" y="2409089"/>
            <a:ext cx="2823782" cy="20398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44EE063-445D-48C0-89FA-62BB8EB502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5213" y="2332889"/>
            <a:ext cx="2929716" cy="207792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D0A2D61-4E4E-4D25-811C-32ED6AF30B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4435" y="5163300"/>
            <a:ext cx="6103957" cy="1333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3803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CE78DE-D9FF-4256-9F33-69F00143B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46A69E-99A2-4A68-95D8-EAB588AF55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5201" y="1555337"/>
            <a:ext cx="8946541" cy="419548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	Best Model parameters without using SMRF</a:t>
            </a:r>
          </a:p>
          <a:p>
            <a:pPr marL="0" indent="0">
              <a:buNone/>
            </a:pPr>
            <a:r>
              <a:rPr lang="en-US" dirty="0"/>
              <a:t>		Data: Training : 700 videos , each having 5 frames</a:t>
            </a:r>
          </a:p>
          <a:p>
            <a:pPr marL="0" indent="0">
              <a:buNone/>
            </a:pPr>
            <a:r>
              <a:rPr lang="en-US" dirty="0"/>
              <a:t>		Validation : 700 videos , each having 5 frames</a:t>
            </a:r>
          </a:p>
          <a:p>
            <a:pPr marL="0" indent="0">
              <a:buNone/>
            </a:pPr>
            <a:r>
              <a:rPr lang="en-US" dirty="0"/>
              <a:t>		Testing : 700 videos , each having 5 frames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E9A8708-745B-4518-BB90-00F578EA3AB8}"/>
              </a:ext>
            </a:extLst>
          </p:cNvPr>
          <p:cNvGraphicFramePr>
            <a:graphicFrameLocks noGrp="1"/>
          </p:cNvGraphicFramePr>
          <p:nvPr/>
        </p:nvGraphicFramePr>
        <p:xfrm>
          <a:off x="1882279" y="3639127"/>
          <a:ext cx="5418666" cy="29899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3695926635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28566352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Parameter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alpha val="5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Value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alpha val="54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38716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2D convolution layer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alpha val="5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alpha val="54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6049468"/>
                  </a:ext>
                </a:extLst>
              </a:tr>
              <a:tr h="399138">
                <a:tc>
                  <a:txBody>
                    <a:bodyPr/>
                    <a:lstStyle/>
                    <a:p>
                      <a:r>
                        <a:rPr lang="en-US" dirty="0"/>
                        <a:t>Max pooling layer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alpha val="5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alpha val="54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81435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LSTM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alpha val="5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alpha val="54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62852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Optimizer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alpha val="5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Adam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alpha val="54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16624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Dropout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alpha val="5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alpha val="54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61020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Epoch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alpha val="5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alpha val="54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72340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Batch size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alpha val="5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alpha val="54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0637164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9D5B279E-4ABA-4D3B-B36F-A6F5104034C5}"/>
              </a:ext>
            </a:extLst>
          </p:cNvPr>
          <p:cNvSpPr txBox="1"/>
          <p:nvPr/>
        </p:nvSpPr>
        <p:spPr>
          <a:xfrm>
            <a:off x="7772943" y="3912124"/>
            <a:ext cx="4097597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Train Accuracy:                90.12%</a:t>
            </a:r>
          </a:p>
          <a:p>
            <a:r>
              <a:rPr lang="en-US" sz="2000" dirty="0"/>
              <a:t>Validation Accuracy :     87.37%</a:t>
            </a:r>
          </a:p>
          <a:p>
            <a:r>
              <a:rPr lang="en-US" sz="2000" dirty="0"/>
              <a:t>Test Accuracy :                 94.78%</a:t>
            </a:r>
          </a:p>
          <a:p>
            <a:endParaRPr lang="en-US" sz="2000" dirty="0"/>
          </a:p>
          <a:p>
            <a:r>
              <a:rPr lang="en-US" sz="2000" dirty="0"/>
              <a:t>Test Precision :			     0.92 </a:t>
            </a:r>
          </a:p>
          <a:p>
            <a:r>
              <a:rPr lang="en-US" sz="2000" dirty="0"/>
              <a:t>Test Recall : 			     0.93</a:t>
            </a:r>
          </a:p>
          <a:p>
            <a:r>
              <a:rPr lang="en-US" sz="2000" dirty="0"/>
              <a:t>Test F1 Score: 			     0.92</a:t>
            </a:r>
          </a:p>
        </p:txBody>
      </p:sp>
    </p:spTree>
    <p:extLst>
      <p:ext uri="{BB962C8B-B14F-4D97-AF65-F5344CB8AC3E}">
        <p14:creationId xmlns:p14="http://schemas.microsoft.com/office/powerpoint/2010/main" val="23281659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569EC-4195-43DA-B606-4215F53F2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4" name="correct">
            <a:hlinkClick r:id="" action="ppaction://media"/>
            <a:extLst>
              <a:ext uri="{FF2B5EF4-FFF2-40B4-BE49-F238E27FC236}">
                <a16:creationId xmlns:a16="http://schemas.microsoft.com/office/drawing/2014/main" id="{35B3E5A4-0874-4E9D-B6B0-1AD4136058FE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22413" y="1852613"/>
            <a:ext cx="8828218" cy="4416211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998D4EE-7C14-46BB-8068-B8DEEC6274E4}"/>
              </a:ext>
            </a:extLst>
          </p:cNvPr>
          <p:cNvSpPr txBox="1"/>
          <p:nvPr/>
        </p:nvSpPr>
        <p:spPr>
          <a:xfrm>
            <a:off x="646111" y="1421727"/>
            <a:ext cx="502092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	Correct Classification example:</a:t>
            </a:r>
          </a:p>
        </p:txBody>
      </p:sp>
    </p:spTree>
    <p:extLst>
      <p:ext uri="{BB962C8B-B14F-4D97-AF65-F5344CB8AC3E}">
        <p14:creationId xmlns:p14="http://schemas.microsoft.com/office/powerpoint/2010/main" val="3668093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94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D1CACD-9272-4318-A223-6CE31659A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98EA5D-3D8C-4A23-BCAA-2605DE0FDB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293" y="1572151"/>
            <a:ext cx="8946541" cy="419548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Correct Classification example:</a:t>
            </a:r>
          </a:p>
        </p:txBody>
      </p:sp>
      <p:pic>
        <p:nvPicPr>
          <p:cNvPr id="4" name="correct1">
            <a:hlinkClick r:id="" action="ppaction://media"/>
            <a:extLst>
              <a:ext uri="{FF2B5EF4-FFF2-40B4-BE49-F238E27FC236}">
                <a16:creationId xmlns:a16="http://schemas.microsoft.com/office/drawing/2014/main" id="{8BCC3F97-3B31-4546-9BDF-2996E5CA1E3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04293" y="2067956"/>
            <a:ext cx="9137758" cy="3880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603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0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411A6-FDB5-4A18-B1A8-B9C6B4E4D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1240FA-DB65-434F-9D33-D26E684037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293" y="1468456"/>
            <a:ext cx="8946541" cy="419548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Misclassification example:</a:t>
            </a:r>
          </a:p>
          <a:p>
            <a:endParaRPr lang="en-US" dirty="0"/>
          </a:p>
        </p:txBody>
      </p:sp>
      <p:pic>
        <p:nvPicPr>
          <p:cNvPr id="4" name="missclassification">
            <a:hlinkClick r:id="" action="ppaction://media"/>
            <a:extLst>
              <a:ext uri="{FF2B5EF4-FFF2-40B4-BE49-F238E27FC236}">
                <a16:creationId xmlns:a16="http://schemas.microsoft.com/office/drawing/2014/main" id="{881AF42A-119B-4A8E-B4CF-49B8FC14A28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04293" y="2029279"/>
            <a:ext cx="9153939" cy="3758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676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6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F1D10A-71B7-4D3B-8FFA-9286EE908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 &amp; 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223CD3-E57F-4953-923A-FE0F4DC4F3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1534510"/>
            <a:ext cx="8946541" cy="5065987"/>
          </a:xfrm>
        </p:spPr>
        <p:txBody>
          <a:bodyPr/>
          <a:lstStyle/>
          <a:p>
            <a:r>
              <a:rPr lang="en-US" dirty="0"/>
              <a:t>In this project, a Deep Learning based Hand Gesture Recognition algorithm is proposed for operating computer applications. </a:t>
            </a:r>
          </a:p>
          <a:p>
            <a:r>
              <a:rPr lang="en-US" dirty="0"/>
              <a:t>The Long term Recurrent Convolutional Neural Network is utilized to perform the hand gesture recognition. </a:t>
            </a:r>
          </a:p>
          <a:p>
            <a:r>
              <a:rPr lang="en-US" dirty="0"/>
              <a:t>The reasonable classiﬁcation accuracy and computational efﬁciency of the long term recurrent convolutional neural network is obtained by extracting 5 representative frames from the video sequence. </a:t>
            </a:r>
          </a:p>
          <a:p>
            <a:r>
              <a:rPr lang="en-US" dirty="0"/>
              <a:t>Our proposed algorithm is evaluated on the Cambridge public dataset. </a:t>
            </a:r>
          </a:p>
          <a:p>
            <a:r>
              <a:rPr lang="en-US" dirty="0"/>
              <a:t>In our future work, we will evaluate with a larger dataset containing flow images along with RGB images in order to improve the robustness of the system. With larger dataset pre-trained model such as VGG19, INCEPTION V3, </a:t>
            </a:r>
            <a:r>
              <a:rPr lang="en-US" dirty="0" err="1"/>
              <a:t>etc</a:t>
            </a:r>
            <a:r>
              <a:rPr lang="en-US" dirty="0"/>
              <a:t> will be used as CNNs.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82663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AAAAF-2FC0-4921-BA75-4BFDBC4645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524B97-7DDB-40CA-B0A2-72CA14CDA5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Deep Learning-Based Fast Hand Gesture Recognition Using Representative Frames. Vijay John ; Ali </a:t>
            </a:r>
            <a:r>
              <a:rPr lang="en-US" dirty="0" err="1"/>
              <a:t>Boyali</a:t>
            </a:r>
            <a:r>
              <a:rPr lang="en-US" dirty="0"/>
              <a:t> ; Seiichi </a:t>
            </a:r>
            <a:r>
              <a:rPr lang="en-US" dirty="0" err="1"/>
              <a:t>Mita</a:t>
            </a:r>
            <a:r>
              <a:rPr lang="en-US" dirty="0"/>
              <a:t> ; Masayuki </a:t>
            </a:r>
            <a:r>
              <a:rPr lang="en-US" dirty="0" err="1"/>
              <a:t>Imanishi</a:t>
            </a:r>
            <a:r>
              <a:rPr lang="en-US" dirty="0"/>
              <a:t> ; Norio </a:t>
            </a:r>
            <a:r>
              <a:rPr lang="en-US" dirty="0" err="1"/>
              <a:t>Sanma</a:t>
            </a:r>
            <a:r>
              <a:rPr lang="en-US" dirty="0"/>
              <a:t>. 2016 International Conference on Digital Image Computing: Techniques and Applications (DICTA)</a:t>
            </a:r>
          </a:p>
          <a:p>
            <a:r>
              <a:rPr lang="en-US" dirty="0"/>
              <a:t>J. Donahue, L. A. Hendricks, S. </a:t>
            </a:r>
            <a:r>
              <a:rPr lang="en-US" dirty="0" err="1"/>
              <a:t>Guadarrama</a:t>
            </a:r>
            <a:r>
              <a:rPr lang="en-US" dirty="0"/>
              <a:t>, M. Rohrbach, S. </a:t>
            </a:r>
            <a:r>
              <a:rPr lang="en-US" dirty="0" err="1"/>
              <a:t>Venugopalan</a:t>
            </a:r>
            <a:r>
              <a:rPr lang="en-US" dirty="0"/>
              <a:t>, K. </a:t>
            </a:r>
            <a:r>
              <a:rPr lang="en-US" dirty="0" err="1"/>
              <a:t>Saenko</a:t>
            </a:r>
            <a:r>
              <a:rPr lang="en-US" dirty="0"/>
              <a:t>, and T. Darrell, “Long-term recurrent convolutional networks for visual recognition and description,” in CVPR, 2015.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8000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4C8B63-4CFC-429D-9BEA-D43F5AB74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8614" y="2913114"/>
            <a:ext cx="9404723" cy="1400530"/>
          </a:xfrm>
        </p:spPr>
        <p:txBody>
          <a:bodyPr/>
          <a:lstStyle/>
          <a:p>
            <a:r>
              <a:rPr lang="en-US" sz="6000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7019344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E8744-8F73-40E1-B521-4DF66DCEE2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41E526-3B13-4FDF-92C0-8E416A7A9E28}"/>
              </a:ext>
            </a:extLst>
          </p:cNvPr>
          <p:cNvSpPr txBox="1"/>
          <p:nvPr/>
        </p:nvSpPr>
        <p:spPr>
          <a:xfrm>
            <a:off x="646111" y="1457322"/>
            <a:ext cx="9624767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2"/>
              </a:buClr>
              <a:buSzPct val="120000"/>
            </a:pPr>
            <a:r>
              <a:rPr lang="en-US" sz="2000" dirty="0">
                <a:solidFill>
                  <a:schemeClr val="accent1"/>
                </a:solidFill>
              </a:rPr>
              <a:t>	 </a:t>
            </a:r>
          </a:p>
          <a:p>
            <a:pPr marL="342900" indent="-342900">
              <a:buClr>
                <a:schemeClr val="accent2"/>
              </a:buClr>
              <a:buSzPct val="120000"/>
              <a:buFont typeface="Wingdings" panose="05000000000000000000" pitchFamily="2" charset="2"/>
              <a:buChar char="Ø"/>
            </a:pPr>
            <a:r>
              <a:rPr lang="en-US" sz="2000" dirty="0"/>
              <a:t> Control computer, Tv, other devices just by using hand!	</a:t>
            </a:r>
          </a:p>
          <a:p>
            <a:pPr marL="342900" indent="-342900">
              <a:buClr>
                <a:schemeClr val="accent2"/>
              </a:buClr>
              <a:buSzPct val="120000"/>
              <a:buFont typeface="Wingdings" panose="05000000000000000000" pitchFamily="2" charset="2"/>
              <a:buChar char="Ø"/>
            </a:pPr>
            <a:endParaRPr lang="en-US" sz="2000" dirty="0"/>
          </a:p>
          <a:p>
            <a:pPr marL="342900" indent="-342900">
              <a:buClr>
                <a:schemeClr val="accent2"/>
              </a:buClr>
              <a:buSzPct val="120000"/>
              <a:buFont typeface="Wingdings" panose="05000000000000000000" pitchFamily="2" charset="2"/>
              <a:buChar char="Ø"/>
            </a:pPr>
            <a:r>
              <a:rPr lang="en-US" sz="2000" dirty="0"/>
              <a:t> </a:t>
            </a:r>
            <a:r>
              <a:rPr lang="en-IN" sz="2000" dirty="0"/>
              <a:t>Application in advanced driver assistance systems (ADASs)</a:t>
            </a:r>
            <a:endParaRPr lang="en-US" sz="2000" dirty="0"/>
          </a:p>
          <a:p>
            <a:pPr>
              <a:buClr>
                <a:schemeClr val="accent2"/>
              </a:buClr>
              <a:buSzPct val="120000"/>
            </a:pPr>
            <a:endParaRPr lang="en-US" sz="2000" dirty="0"/>
          </a:p>
          <a:p>
            <a:pPr marL="342900" indent="-342900">
              <a:buClr>
                <a:schemeClr val="accent2"/>
              </a:buClr>
              <a:buSzPct val="120000"/>
              <a:buFont typeface="Wingdings" panose="05000000000000000000" pitchFamily="2" charset="2"/>
              <a:buChar char="Ø"/>
            </a:pPr>
            <a:r>
              <a:rPr lang="en-US" sz="2000" dirty="0"/>
              <a:t> Advancement in deep learning </a:t>
            </a:r>
          </a:p>
          <a:p>
            <a:pPr marL="342900" indent="-342900">
              <a:buClr>
                <a:schemeClr val="accent2"/>
              </a:buClr>
              <a:buSzPct val="120000"/>
              <a:buFont typeface="Wingdings" panose="05000000000000000000" pitchFamily="2" charset="2"/>
              <a:buChar char="Ø"/>
            </a:pPr>
            <a:endParaRPr lang="en-US" sz="2000" dirty="0"/>
          </a:p>
          <a:p>
            <a:pPr marL="342900" indent="-342900">
              <a:buClr>
                <a:schemeClr val="accent2"/>
              </a:buClr>
              <a:buSzPct val="120000"/>
              <a:buFont typeface="Wingdings" panose="05000000000000000000" pitchFamily="2" charset="2"/>
              <a:buChar char="Ø"/>
            </a:pPr>
            <a:r>
              <a:rPr lang="en-US" sz="2000" dirty="0"/>
              <a:t> Better approach than </a:t>
            </a:r>
            <a:r>
              <a:rPr lang="en-IN" sz="2000" dirty="0"/>
              <a:t>feature engineered Machine Learning models</a:t>
            </a:r>
          </a:p>
          <a:p>
            <a:pPr marL="342900" indent="-342900">
              <a:buClr>
                <a:schemeClr val="accent2"/>
              </a:buClr>
              <a:buSzPct val="120000"/>
              <a:buFont typeface="Wingdings" panose="05000000000000000000" pitchFamily="2" charset="2"/>
              <a:buChar char="Ø"/>
            </a:pPr>
            <a:endParaRPr lang="en-IN" sz="2000" dirty="0"/>
          </a:p>
          <a:p>
            <a:pPr marL="342900" indent="-342900">
              <a:buClr>
                <a:schemeClr val="accent2"/>
              </a:buClr>
              <a:buSzPct val="120000"/>
              <a:buFont typeface="Wingdings" panose="05000000000000000000" pitchFamily="2" charset="2"/>
              <a:buChar char="Ø"/>
            </a:pPr>
            <a:r>
              <a:rPr lang="en-IN" sz="2000" dirty="0"/>
              <a:t> Challenges:  </a:t>
            </a:r>
          </a:p>
          <a:p>
            <a:pPr marL="800100" lvl="1" indent="-342900">
              <a:buClr>
                <a:schemeClr val="accent2"/>
              </a:buClr>
              <a:buSzPct val="120000"/>
              <a:buFont typeface="Wingdings" panose="05000000000000000000" pitchFamily="2" charset="2"/>
              <a:buChar char="Ø"/>
            </a:pPr>
            <a:endParaRPr lang="en-US" sz="2000" dirty="0"/>
          </a:p>
          <a:p>
            <a:pPr marL="914400" lvl="1" indent="-457200">
              <a:buClr>
                <a:schemeClr val="accent2"/>
              </a:buClr>
              <a:buSzPct val="120000"/>
              <a:buFont typeface="+mj-lt"/>
              <a:buAutoNum type="arabicPeriod"/>
            </a:pPr>
            <a:r>
              <a:rPr lang="en-IN" sz="2000" dirty="0"/>
              <a:t>Intra and inter-persons variations in hand gesture motion</a:t>
            </a:r>
          </a:p>
          <a:p>
            <a:pPr marL="914400" lvl="1" indent="-457200">
              <a:buClr>
                <a:schemeClr val="accent2"/>
              </a:buClr>
              <a:buSzPct val="120000"/>
              <a:buFont typeface="+mj-lt"/>
              <a:buAutoNum type="arabicPeriod"/>
            </a:pPr>
            <a:r>
              <a:rPr lang="en-IN" sz="2000" dirty="0"/>
              <a:t>Inter-person variations in the shape and size of the human hand</a:t>
            </a:r>
          </a:p>
          <a:p>
            <a:pPr marL="914400" lvl="1" indent="-457200">
              <a:buClr>
                <a:schemeClr val="accent2"/>
              </a:buClr>
              <a:buSzPct val="120000"/>
              <a:buFont typeface="+mj-lt"/>
              <a:buAutoNum type="arabicPeriod"/>
            </a:pPr>
            <a:r>
              <a:rPr lang="en-IN" sz="2000" dirty="0"/>
              <a:t>Illumination variations</a:t>
            </a:r>
          </a:p>
          <a:p>
            <a:pPr marL="914400" lvl="1" indent="-457200">
              <a:buClr>
                <a:schemeClr val="accent2"/>
              </a:buClr>
              <a:buSzPct val="120000"/>
              <a:buFont typeface="+mj-lt"/>
              <a:buAutoNum type="arabicPeriod"/>
            </a:pPr>
            <a:r>
              <a:rPr lang="en-IN" sz="2000" dirty="0"/>
              <a:t>Background noise</a:t>
            </a:r>
          </a:p>
        </p:txBody>
      </p:sp>
    </p:spTree>
    <p:extLst>
      <p:ext uri="{BB962C8B-B14F-4D97-AF65-F5344CB8AC3E}">
        <p14:creationId xmlns:p14="http://schemas.microsoft.com/office/powerpoint/2010/main" val="33205126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9B5A04-73B8-44F0-866A-7A34114E59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/>
          <a:lstStyle/>
          <a:p>
            <a:r>
              <a:rPr lang="en-US" dirty="0"/>
              <a:t>Background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EBD0E1-93FD-4E75-991F-978B1EBB43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625" y="2690322"/>
            <a:ext cx="9404724" cy="310222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AA00A06-90C2-438C-B443-A870982D8946}"/>
              </a:ext>
            </a:extLst>
          </p:cNvPr>
          <p:cNvSpPr txBox="1"/>
          <p:nvPr/>
        </p:nvSpPr>
        <p:spPr>
          <a:xfrm>
            <a:off x="941624" y="1762813"/>
            <a:ext cx="472597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2D Convolutional Neural Network</a:t>
            </a:r>
          </a:p>
        </p:txBody>
      </p:sp>
    </p:spTree>
    <p:extLst>
      <p:ext uri="{BB962C8B-B14F-4D97-AF65-F5344CB8AC3E}">
        <p14:creationId xmlns:p14="http://schemas.microsoft.com/office/powerpoint/2010/main" val="12175186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9B5A04-73B8-44F0-866A-7A34114E59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A00A06-90C2-438C-B443-A870982D8946}"/>
              </a:ext>
            </a:extLst>
          </p:cNvPr>
          <p:cNvSpPr txBox="1"/>
          <p:nvPr/>
        </p:nvSpPr>
        <p:spPr>
          <a:xfrm>
            <a:off x="941624" y="1762813"/>
            <a:ext cx="412645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Long Short Term Memory unit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367FA65-B888-4CA6-8986-D3D1EC0DF0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625" y="2724346"/>
            <a:ext cx="9404723" cy="2895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7733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2A539-C463-4160-9E7F-6D4F645D5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D9A879-C66E-47B0-B470-284048E1BD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1853248"/>
            <a:ext cx="8946541" cy="4395151"/>
          </a:xfrm>
        </p:spPr>
        <p:txBody>
          <a:bodyPr/>
          <a:lstStyle/>
          <a:p>
            <a:r>
              <a:rPr lang="en-US" dirty="0"/>
              <a:t>The dataset used for this project is Cambridge Hand Gesture Dataset. The data set consists of 900 image sequences of 9 gesture classes, which are defined by 3 primitive hand shapes and 3 primitive motions as shown in figure below. </a:t>
            </a:r>
          </a:p>
          <a:p>
            <a:r>
              <a:rPr lang="en-US" dirty="0"/>
              <a:t>Each class contains 100 image sequences (5 different illuminations x 10 arbitrary motions x 2 subjects).</a:t>
            </a:r>
          </a:p>
        </p:txBody>
      </p:sp>
    </p:spTree>
    <p:extLst>
      <p:ext uri="{BB962C8B-B14F-4D97-AF65-F5344CB8AC3E}">
        <p14:creationId xmlns:p14="http://schemas.microsoft.com/office/powerpoint/2010/main" val="7809653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35E702-8DCE-424A-9336-1F6B50299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/>
          <a:lstStyle/>
          <a:p>
            <a:r>
              <a:rPr lang="en-US"/>
              <a:t>Data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A6E3E6D-BE85-461F-B9A2-49C4ECA525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43503" y="1114097"/>
            <a:ext cx="6201103" cy="5134303"/>
          </a:xfrm>
        </p:spPr>
      </p:pic>
    </p:spTree>
    <p:extLst>
      <p:ext uri="{BB962C8B-B14F-4D97-AF65-F5344CB8AC3E}">
        <p14:creationId xmlns:p14="http://schemas.microsoft.com/office/powerpoint/2010/main" val="4499866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A4FEE-FF07-4710-A8DD-D1BA67D3E1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/>
          <a:lstStyle/>
          <a:p>
            <a:r>
              <a:rPr lang="en-US" dirty="0"/>
              <a:t>Proposed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1449A-D4F3-4A7C-BC89-4FBCA1954B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1" y="1677958"/>
            <a:ext cx="8946541" cy="500564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   Step 1 </a:t>
            </a:r>
          </a:p>
          <a:p>
            <a:pPr marL="0" indent="0">
              <a:buNone/>
            </a:pPr>
            <a:r>
              <a:rPr lang="en-US" sz="2200" dirty="0"/>
              <a:t>	Sparse Modeling Representative Frames (SMRF)</a:t>
            </a:r>
          </a:p>
          <a:p>
            <a:pPr lvl="1">
              <a:buClr>
                <a:schemeClr val="accent1"/>
              </a:buClr>
              <a:buSzPct val="110000"/>
              <a:buFont typeface="Wingdings" panose="05000000000000000000" pitchFamily="2" charset="2"/>
              <a:buChar char="Ø"/>
            </a:pPr>
            <a:endParaRPr lang="en-US" sz="2200" dirty="0"/>
          </a:p>
          <a:p>
            <a:pPr lvl="1">
              <a:buClr>
                <a:schemeClr val="accent1"/>
              </a:buClr>
              <a:buSzPct val="110000"/>
              <a:buFont typeface="Wingdings" panose="05000000000000000000" pitchFamily="2" charset="2"/>
              <a:buChar char="Ø"/>
            </a:pPr>
            <a:r>
              <a:rPr lang="en-US" sz="2200" dirty="0"/>
              <a:t>Extract representative frames of a video sequence</a:t>
            </a:r>
          </a:p>
          <a:p>
            <a:pPr marL="457200" lvl="1" indent="0">
              <a:buClr>
                <a:schemeClr val="accent1"/>
              </a:buClr>
              <a:buSzPct val="110000"/>
              <a:buNone/>
            </a:pPr>
            <a:endParaRPr lang="en-US" sz="2000" dirty="0"/>
          </a:p>
          <a:p>
            <a:pPr marL="457200" lvl="1" indent="0">
              <a:buClr>
                <a:schemeClr val="accent1"/>
              </a:buClr>
              <a:buSzPct val="110000"/>
              <a:buNone/>
            </a:pPr>
            <a:endParaRPr lang="en-US" sz="2000" dirty="0"/>
          </a:p>
          <a:p>
            <a:pPr marL="457200" lvl="1" indent="0">
              <a:buClr>
                <a:schemeClr val="accent1"/>
              </a:buClr>
              <a:buSzPct val="110000"/>
              <a:buNone/>
            </a:pPr>
            <a:endParaRPr lang="en-US" sz="2000" dirty="0"/>
          </a:p>
          <a:p>
            <a:pPr marL="457200" lvl="1" indent="0">
              <a:buClr>
                <a:schemeClr val="accent1"/>
              </a:buClr>
              <a:buSzPct val="110000"/>
              <a:buNone/>
            </a:pPr>
            <a:r>
              <a:rPr lang="en-US" sz="2000" dirty="0"/>
              <a:t> </a:t>
            </a:r>
          </a:p>
          <a:p>
            <a:pPr lvl="1">
              <a:buClr>
                <a:schemeClr val="accent1"/>
              </a:buClr>
              <a:buSzPct val="110000"/>
              <a:buFont typeface="Wingdings" panose="05000000000000000000" pitchFamily="2" charset="2"/>
              <a:buChar char="Ø"/>
            </a:pPr>
            <a:r>
              <a:rPr lang="en-US" sz="2200" dirty="0"/>
              <a:t>“See all by looking at a few</a:t>
            </a:r>
            <a:r>
              <a:rPr lang="en-US" sz="2000" dirty="0"/>
              <a:t>: </a:t>
            </a:r>
            <a:r>
              <a:rPr lang="en-US" sz="2200" dirty="0"/>
              <a:t>Sparse modeling for finding representative objects” by Ehsan </a:t>
            </a:r>
            <a:r>
              <a:rPr lang="en-US" sz="2200" dirty="0" err="1"/>
              <a:t>Elhamifar</a:t>
            </a:r>
            <a:r>
              <a:rPr lang="en-US" sz="2200" dirty="0"/>
              <a:t> , Guillermo </a:t>
            </a:r>
            <a:r>
              <a:rPr lang="en-US" sz="2200" dirty="0" err="1"/>
              <a:t>Sapiro</a:t>
            </a:r>
            <a:r>
              <a:rPr lang="en-US" sz="2200" dirty="0"/>
              <a:t> , René Vidal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E9C3FA-2C93-43D3-B806-DBAD5E1B4A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9348" y="3815003"/>
            <a:ext cx="4588496" cy="906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8388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0E7DA8-F865-4735-9548-19B1635E2C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09" y="367876"/>
            <a:ext cx="9404723" cy="1400530"/>
          </a:xfrm>
        </p:spPr>
        <p:txBody>
          <a:bodyPr/>
          <a:lstStyle/>
          <a:p>
            <a:r>
              <a:rPr lang="en-US" dirty="0"/>
              <a:t>Proposed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2E8700-43AD-4385-B81E-35BE75EA50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5199" y="1534444"/>
            <a:ext cx="8946541" cy="5215148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	Step 2</a:t>
            </a:r>
          </a:p>
          <a:p>
            <a:pPr marL="0" indent="0">
              <a:buNone/>
            </a:pPr>
            <a:r>
              <a:rPr lang="en-US" sz="2200" dirty="0"/>
              <a:t>		Preprocessing steps</a:t>
            </a:r>
          </a:p>
          <a:p>
            <a:pPr lvl="1">
              <a:buClr>
                <a:schemeClr val="accent1"/>
              </a:buClr>
              <a:buSzPct val="120000"/>
              <a:buFont typeface="Wingdings" panose="05000000000000000000" pitchFamily="2" charset="2"/>
              <a:buChar char="Ø"/>
            </a:pPr>
            <a:endParaRPr lang="en-US" dirty="0"/>
          </a:p>
          <a:p>
            <a:pPr lvl="1">
              <a:buClr>
                <a:schemeClr val="accent1"/>
              </a:buClr>
              <a:buSzPct val="120000"/>
              <a:buFont typeface="Wingdings" panose="05000000000000000000" pitchFamily="2" charset="2"/>
              <a:buChar char="Ø"/>
            </a:pPr>
            <a:r>
              <a:rPr lang="en-US" dirty="0"/>
              <a:t>  	One hot encoding of class labels</a:t>
            </a:r>
          </a:p>
          <a:p>
            <a:pPr lvl="1">
              <a:buClr>
                <a:schemeClr val="accent1"/>
              </a:buClr>
              <a:buSzPct val="120000"/>
              <a:buFont typeface="Wingdings" panose="05000000000000000000" pitchFamily="2" charset="2"/>
              <a:buChar char="Ø"/>
            </a:pPr>
            <a:endParaRPr lang="en-US" dirty="0"/>
          </a:p>
          <a:p>
            <a:pPr lvl="1">
              <a:buClr>
                <a:schemeClr val="accent1"/>
              </a:buClr>
              <a:buSzPct val="120000"/>
              <a:buFont typeface="Wingdings" panose="05000000000000000000" pitchFamily="2" charset="2"/>
              <a:buChar char="Ø"/>
            </a:pPr>
            <a:r>
              <a:rPr lang="en-US" dirty="0"/>
              <a:t>   Normalize data by subtracting mean pixel value and divided by     	standard deviation</a:t>
            </a:r>
          </a:p>
          <a:p>
            <a:pPr lvl="1">
              <a:buClr>
                <a:schemeClr val="accent1"/>
              </a:buClr>
              <a:buSzPct val="120000"/>
              <a:buFont typeface="Wingdings" panose="05000000000000000000" pitchFamily="2" charset="2"/>
              <a:buChar char="Ø"/>
            </a:pPr>
            <a:endParaRPr lang="en-US" dirty="0"/>
          </a:p>
          <a:p>
            <a:pPr lvl="1">
              <a:buClr>
                <a:schemeClr val="accent1"/>
              </a:buClr>
              <a:buSzPct val="120000"/>
              <a:buFont typeface="Wingdings" panose="05000000000000000000" pitchFamily="2" charset="2"/>
              <a:buChar char="Ø"/>
            </a:pPr>
            <a:r>
              <a:rPr lang="en-US" dirty="0"/>
              <a:t>  Shuffling data to reduce bias</a:t>
            </a:r>
          </a:p>
          <a:p>
            <a:pPr lvl="1">
              <a:buClr>
                <a:schemeClr val="accent1"/>
              </a:buClr>
              <a:buSzPct val="120000"/>
              <a:buFont typeface="Wingdings" panose="05000000000000000000" pitchFamily="2" charset="2"/>
              <a:buChar char="Ø"/>
            </a:pPr>
            <a:endParaRPr lang="en-US" dirty="0"/>
          </a:p>
          <a:p>
            <a:pPr lvl="1">
              <a:buClr>
                <a:schemeClr val="accent1"/>
              </a:buClr>
              <a:buSzPct val="120000"/>
              <a:buFont typeface="Wingdings" panose="05000000000000000000" pitchFamily="2" charset="2"/>
              <a:buChar char="Ø"/>
            </a:pPr>
            <a:r>
              <a:rPr lang="en-US" dirty="0"/>
              <a:t>  Split data in to 700, 100, 100 videos for train, validation and test 	respectively</a:t>
            </a:r>
          </a:p>
        </p:txBody>
      </p:sp>
    </p:spTree>
    <p:extLst>
      <p:ext uri="{BB962C8B-B14F-4D97-AF65-F5344CB8AC3E}">
        <p14:creationId xmlns:p14="http://schemas.microsoft.com/office/powerpoint/2010/main" val="24223434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D48E2-C8C7-4E10-AF72-DB4ABA742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Proposed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B7DE5B-7768-4C38-8EB4-7190C70AE8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293" y="1459030"/>
            <a:ext cx="8946541" cy="419548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Step 3</a:t>
            </a:r>
          </a:p>
          <a:p>
            <a:pPr marL="457200" lvl="1" indent="0">
              <a:buNone/>
            </a:pPr>
            <a:r>
              <a:rPr lang="en-US" dirty="0"/>
              <a:t>Long Term Recurrent Convolutional Network (LRCN)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5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4277C6A6-1663-4ED4-B401-AC5E8BD83A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1762" y="2516957"/>
            <a:ext cx="5755801" cy="3979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79742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204</TotalTime>
  <Words>410</Words>
  <Application>Microsoft Office PowerPoint</Application>
  <PresentationFormat>Widescreen</PresentationFormat>
  <Paragraphs>134</Paragraphs>
  <Slides>18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Century Gothic</vt:lpstr>
      <vt:lpstr>Wingdings</vt:lpstr>
      <vt:lpstr>Wingdings 3</vt:lpstr>
      <vt:lpstr>Ion</vt:lpstr>
      <vt:lpstr>Gesture Recognition Using Deep Learning</vt:lpstr>
      <vt:lpstr>Problem Statement</vt:lpstr>
      <vt:lpstr>Background</vt:lpstr>
      <vt:lpstr>Background</vt:lpstr>
      <vt:lpstr>Data</vt:lpstr>
      <vt:lpstr>Data</vt:lpstr>
      <vt:lpstr>Proposed Solution</vt:lpstr>
      <vt:lpstr>Proposed Solution</vt:lpstr>
      <vt:lpstr>Proposed Solution</vt:lpstr>
      <vt:lpstr>Results</vt:lpstr>
      <vt:lpstr>Results</vt:lpstr>
      <vt:lpstr>Results</vt:lpstr>
      <vt:lpstr>Results</vt:lpstr>
      <vt:lpstr>Results</vt:lpstr>
      <vt:lpstr>Results</vt:lpstr>
      <vt:lpstr>Conclusion &amp; Future Work</vt:lpstr>
      <vt:lpstr>References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Lenovo</dc:creator>
  <cp:lastModifiedBy>Lenovo</cp:lastModifiedBy>
  <cp:revision>20</cp:revision>
  <dcterms:created xsi:type="dcterms:W3CDTF">2018-11-20T01:17:10Z</dcterms:created>
  <dcterms:modified xsi:type="dcterms:W3CDTF">2018-11-20T05:39:37Z</dcterms:modified>
</cp:coreProperties>
</file>